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9"/>
  </p:notesMasterIdLst>
  <p:sldIdLst>
    <p:sldId id="256" r:id="rId2"/>
    <p:sldId id="257" r:id="rId3"/>
    <p:sldId id="258" r:id="rId4"/>
    <p:sldId id="262" r:id="rId5"/>
    <p:sldId id="284" r:id="rId6"/>
    <p:sldId id="285" r:id="rId7"/>
    <p:sldId id="288" r:id="rId8"/>
    <p:sldId id="287" r:id="rId9"/>
    <p:sldId id="283" r:id="rId10"/>
    <p:sldId id="271" r:id="rId11"/>
    <p:sldId id="279" r:id="rId12"/>
    <p:sldId id="281" r:id="rId13"/>
    <p:sldId id="263" r:id="rId14"/>
    <p:sldId id="264" r:id="rId15"/>
    <p:sldId id="277" r:id="rId16"/>
    <p:sldId id="275" r:id="rId17"/>
    <p:sldId id="26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826" autoAdjust="0"/>
  </p:normalViewPr>
  <p:slideViewPr>
    <p:cSldViewPr>
      <p:cViewPr varScale="1">
        <p:scale>
          <a:sx n="76" d="100"/>
          <a:sy n="76" d="100"/>
        </p:scale>
        <p:origin x="-18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9EBD7D-2B1D-4CCC-81A8-CAEF05DD68CC}" type="datetimeFigureOut">
              <a:rPr lang="en-US" smtClean="0"/>
              <a:pPr/>
              <a:t>5/19/2015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E0F408-6993-4F8D-A34F-8BBEB604F448}" type="slidenum">
              <a:rPr lang="en-US" smtClean="0"/>
              <a:pPr/>
              <a:t>‹#›</a:t>
            </a:fld>
            <a:endParaRPr lang="en-US"/>
          </a:p>
        </p:txBody>
      </p:sp>
    </p:spTree>
    <p:extLst>
      <p:ext uri="{BB962C8B-B14F-4D97-AF65-F5344CB8AC3E}">
        <p14:creationId xmlns:p14="http://schemas.microsoft.com/office/powerpoint/2010/main" val="2373821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1E0F408-6993-4F8D-A34F-8BBEB604F448}"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1E0F408-6993-4F8D-A34F-8BBEB604F448}"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figure would be really useful!</a:t>
            </a:r>
            <a:endParaRPr lang="en-US" dirty="0"/>
          </a:p>
        </p:txBody>
      </p:sp>
      <p:sp>
        <p:nvSpPr>
          <p:cNvPr id="4" name="Slide Number Placeholder 3"/>
          <p:cNvSpPr>
            <a:spLocks noGrp="1"/>
          </p:cNvSpPr>
          <p:nvPr>
            <p:ph type="sldNum" sz="quarter" idx="10"/>
          </p:nvPr>
        </p:nvSpPr>
        <p:spPr/>
        <p:txBody>
          <a:bodyPr/>
          <a:lstStyle/>
          <a:p>
            <a:fld id="{51E0F408-6993-4F8D-A34F-8BBEB604F448}"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1E0F408-6993-4F8D-A34F-8BBEB604F448}"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1E0F408-6993-4F8D-A34F-8BBEB604F448}"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1E0F408-6993-4F8D-A34F-8BBEB604F448}"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E0F408-6993-4F8D-A34F-8BBEB604F448}" type="slidenum">
              <a:rPr lang="en-US" smtClean="0"/>
              <a:pPr/>
              <a:t>14</a:t>
            </a:fld>
            <a:endParaRPr lang="en-US"/>
          </a:p>
        </p:txBody>
      </p:sp>
    </p:spTree>
    <p:extLst>
      <p:ext uri="{BB962C8B-B14F-4D97-AF65-F5344CB8AC3E}">
        <p14:creationId xmlns:p14="http://schemas.microsoft.com/office/powerpoint/2010/main" val="2808522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2D904B8-B403-46D3-937B-93ACB26F8C25}" type="datetimeFigureOut">
              <a:rPr lang="en-US" smtClean="0"/>
              <a:pPr/>
              <a:t>5/19/2015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526C8E7B-CBF0-46A5-B8B5-7B95CC922C01}"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D904B8-B403-46D3-937B-93ACB26F8C25}"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C8E7B-CBF0-46A5-B8B5-7B95CC922C0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D904B8-B403-46D3-937B-93ACB26F8C25}"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C8E7B-CBF0-46A5-B8B5-7B95CC922C0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D904B8-B403-46D3-937B-93ACB26F8C25}"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C8E7B-CBF0-46A5-B8B5-7B95CC922C0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2D904B8-B403-46D3-937B-93ACB26F8C25}"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526C8E7B-CBF0-46A5-B8B5-7B95CC922C0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2D904B8-B403-46D3-937B-93ACB26F8C25}" type="datetimeFigureOut">
              <a:rPr lang="en-US" smtClean="0"/>
              <a:pPr/>
              <a:t>5/19/2015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6C8E7B-CBF0-46A5-B8B5-7B95CC922C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2D904B8-B403-46D3-937B-93ACB26F8C25}" type="datetimeFigureOut">
              <a:rPr lang="en-US" smtClean="0"/>
              <a:pPr/>
              <a:t>5/19/2015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6C8E7B-CBF0-46A5-B8B5-7B95CC922C0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2D904B8-B403-46D3-937B-93ACB26F8C25}" type="datetimeFigureOut">
              <a:rPr lang="en-US" smtClean="0"/>
              <a:pPr/>
              <a:t>5/19/2015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6C8E7B-CBF0-46A5-B8B5-7B95CC922C0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D904B8-B403-46D3-937B-93ACB26F8C25}" type="datetimeFigureOut">
              <a:rPr lang="en-US" smtClean="0"/>
              <a:pPr/>
              <a:t>5/19/2015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6C8E7B-CBF0-46A5-B8B5-7B95CC922C0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2D904B8-B403-46D3-937B-93ACB26F8C25}" type="datetimeFigureOut">
              <a:rPr lang="en-US" smtClean="0"/>
              <a:pPr/>
              <a:t>5/19/2015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6C8E7B-CBF0-46A5-B8B5-7B95CC922C0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2D904B8-B403-46D3-937B-93ACB26F8C25}" type="datetimeFigureOut">
              <a:rPr lang="en-US" smtClean="0"/>
              <a:pPr/>
              <a:t>5/19/2015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6C8E7B-CBF0-46A5-B8B5-7B95CC922C0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2D904B8-B403-46D3-937B-93ACB26F8C25}" type="datetimeFigureOut">
              <a:rPr lang="en-US" smtClean="0"/>
              <a:pPr/>
              <a:t>5/19/2015</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26C8E7B-CBF0-46A5-B8B5-7B95CC922C0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ninds.nih.gov/disorders/spasticity/spasticity.htm" TargetMode="External"/><Relationship Id="rId2" Type="http://schemas.openxmlformats.org/officeDocument/2006/relationships/hyperlink" Target="http://en.wikipedia.org/wiki/Alpha_motor_neuron" TargetMode="External"/><Relationship Id="rId1" Type="http://schemas.openxmlformats.org/officeDocument/2006/relationships/slideLayout" Target="../slideLayouts/slideLayout2.xml"/><Relationship Id="rId5" Type="http://schemas.openxmlformats.org/officeDocument/2006/relationships/hyperlink" Target="http://www.thestretchinghandbook.com/archives/myotatic-stretch-reflex.php" TargetMode="External"/><Relationship Id="rId4" Type="http://schemas.openxmlformats.org/officeDocument/2006/relationships/hyperlink" Target="http://emedicine.medscape.com/article/1148826-overview"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thestretchinghandbook.com/archives/myotatic-stretch-reflex.php"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Ten Minutes About: Post Stroke Spasticity</a:t>
            </a:r>
            <a:endParaRPr lang="en-US" dirty="0"/>
          </a:p>
        </p:txBody>
      </p:sp>
      <p:sp>
        <p:nvSpPr>
          <p:cNvPr id="3" name="Subtitle 2"/>
          <p:cNvSpPr>
            <a:spLocks noGrp="1"/>
          </p:cNvSpPr>
          <p:nvPr>
            <p:ph type="subTitle" idx="1"/>
          </p:nvPr>
        </p:nvSpPr>
        <p:spPr/>
        <p:txBody>
          <a:bodyPr>
            <a:normAutofit/>
          </a:bodyPr>
          <a:lstStyle/>
          <a:p>
            <a:r>
              <a:rPr lang="en-US" dirty="0" smtClean="0"/>
              <a:t>Katherine Bosman-Clark BSN, RN</a:t>
            </a:r>
          </a:p>
          <a:p>
            <a:r>
              <a:rPr lang="en-US" dirty="0" smtClean="0"/>
              <a:t>MSN 621</a:t>
            </a:r>
          </a:p>
          <a:p>
            <a:r>
              <a:rPr lang="en-US" dirty="0" err="1" smtClean="0"/>
              <a:t>Alverno</a:t>
            </a:r>
            <a:r>
              <a:rPr lang="en-US" dirty="0" smtClean="0"/>
              <a:t> College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Your Knowledge</a:t>
            </a:r>
            <a:endParaRPr lang="en-US" dirty="0"/>
          </a:p>
        </p:txBody>
      </p:sp>
      <p:sp>
        <p:nvSpPr>
          <p:cNvPr id="8" name="Content Placeholder 2"/>
          <p:cNvSpPr>
            <a:spLocks noGrp="1"/>
          </p:cNvSpPr>
          <p:nvPr>
            <p:ph idx="1"/>
          </p:nvPr>
        </p:nvSpPr>
        <p:spPr>
          <a:xfrm>
            <a:off x="419100" y="2286000"/>
            <a:ext cx="8229600" cy="1219200"/>
          </a:xfrm>
        </p:spPr>
        <p:txBody>
          <a:bodyPr>
            <a:noAutofit/>
          </a:bodyPr>
          <a:lstStyle/>
          <a:p>
            <a:pPr marL="137160" indent="0" algn="ctr">
              <a:buNone/>
            </a:pPr>
            <a:r>
              <a:rPr lang="en-US" sz="3400" dirty="0" smtClean="0"/>
              <a:t>How can spasticity negatively impact a patient?</a:t>
            </a:r>
            <a:endParaRPr lang="en-US" sz="3400" dirty="0"/>
          </a:p>
        </p:txBody>
      </p:sp>
      <p:sp>
        <p:nvSpPr>
          <p:cNvPr id="5" name="Rectangle 4"/>
          <p:cNvSpPr/>
          <p:nvPr/>
        </p:nvSpPr>
        <p:spPr>
          <a:xfrm>
            <a:off x="533400" y="4724400"/>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It doesn’t.</a:t>
            </a:r>
          </a:p>
          <a:p>
            <a:pPr algn="ctr"/>
            <a:r>
              <a:rPr lang="en-US" dirty="0" smtClean="0"/>
              <a:t>Spasticity is a painful and inhibits patient’s ability to preform ADLs. Try again! </a:t>
            </a:r>
            <a:endParaRPr lang="en-US" dirty="0"/>
          </a:p>
        </p:txBody>
      </p:sp>
      <p:sp>
        <p:nvSpPr>
          <p:cNvPr id="6" name="Rectangle 5"/>
          <p:cNvSpPr/>
          <p:nvPr/>
        </p:nvSpPr>
        <p:spPr>
          <a:xfrm>
            <a:off x="3276600" y="4742543"/>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smtClean="0"/>
              <a:t>Contributes to risk for anther stroke.</a:t>
            </a:r>
          </a:p>
          <a:p>
            <a:pPr algn="ctr"/>
            <a:r>
              <a:rPr lang="en-US" sz="1600" dirty="0" smtClean="0"/>
              <a:t>Spasticity does not increase stroke risk. Try again!</a:t>
            </a:r>
          </a:p>
        </p:txBody>
      </p:sp>
      <p:sp>
        <p:nvSpPr>
          <p:cNvPr id="7" name="Rectangle 6"/>
          <p:cNvSpPr/>
          <p:nvPr/>
        </p:nvSpPr>
        <p:spPr>
          <a:xfrm>
            <a:off x="6019800" y="4724400"/>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Can decrease quality of life.</a:t>
            </a:r>
          </a:p>
          <a:p>
            <a:pPr algn="ctr"/>
            <a:r>
              <a:rPr lang="en-US" sz="2400" dirty="0" smtClean="0"/>
              <a:t>Right! </a:t>
            </a:r>
            <a:endParaRPr lang="en-US" sz="2400"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12" restart="whenNotActive" fill="hold" evtFilter="cancelBubble" nodeType="interactiveSeq">
                <p:stCondLst>
                  <p:cond evt="onClick" delay="0">
                    <p:tgtEl>
                      <p:spTgt spid="6"/>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nextCondLst>
                <p:cond evt="onClick" delay="0">
                  <p:tgtEl>
                    <p:spTgt spid="6"/>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bodyPr>
          <a:lstStyle/>
          <a:p>
            <a:r>
              <a:rPr lang="en-US" dirty="0" smtClean="0"/>
              <a:t>What to Keep </a:t>
            </a:r>
            <a:r>
              <a:rPr lang="en-US" dirty="0"/>
              <a:t>I</a:t>
            </a:r>
            <a:r>
              <a:rPr lang="en-US" dirty="0" smtClean="0"/>
              <a:t>n Mind </a:t>
            </a:r>
            <a:r>
              <a:rPr lang="en-US" dirty="0"/>
              <a:t>W</a:t>
            </a:r>
            <a:r>
              <a:rPr lang="en-US" dirty="0" smtClean="0"/>
              <a:t>hen Treating a Patient for </a:t>
            </a:r>
            <a:r>
              <a:rPr lang="en-US" dirty="0"/>
              <a:t>S</a:t>
            </a:r>
            <a:r>
              <a:rPr lang="en-US" dirty="0" smtClean="0"/>
              <a:t>pasticity</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Pharmacologic measures exist as effective treatments for spasticity </a:t>
            </a:r>
            <a:r>
              <a:rPr lang="en-US" sz="1800" dirty="0" smtClean="0"/>
              <a:t>(3)</a:t>
            </a:r>
          </a:p>
          <a:p>
            <a:r>
              <a:rPr lang="en-US" dirty="0" smtClean="0"/>
              <a:t>Physical, occupational, and speech therapy all play important roles in treatment </a:t>
            </a:r>
            <a:r>
              <a:rPr lang="en-US" sz="1800" dirty="0" smtClean="0"/>
              <a:t>(2)</a:t>
            </a:r>
          </a:p>
          <a:p>
            <a:r>
              <a:rPr lang="en-US" dirty="0" smtClean="0"/>
              <a:t>The patient and caregivers are also important for setting goals of treatment </a:t>
            </a:r>
            <a:r>
              <a:rPr lang="en-US" sz="1800" dirty="0" smtClean="0"/>
              <a:t>(2)</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Commonly Used Oral Medications</a:t>
            </a:r>
            <a:endParaRPr lang="en-US" dirty="0"/>
          </a:p>
        </p:txBody>
      </p:sp>
      <p:graphicFrame>
        <p:nvGraphicFramePr>
          <p:cNvPr id="4" name="Content Placeholder 3"/>
          <p:cNvGraphicFramePr>
            <a:graphicFrameLocks noGrp="1"/>
          </p:cNvGraphicFramePr>
          <p:nvPr>
            <p:ph idx="1"/>
          </p:nvPr>
        </p:nvGraphicFramePr>
        <p:xfrm>
          <a:off x="457200" y="1600200"/>
          <a:ext cx="8229600" cy="47244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Drug</a:t>
                      </a:r>
                      <a:endParaRPr lang="en-US" dirty="0"/>
                    </a:p>
                  </a:txBody>
                  <a:tcPr/>
                </a:tc>
                <a:tc>
                  <a:txBody>
                    <a:bodyPr/>
                    <a:lstStyle/>
                    <a:p>
                      <a:r>
                        <a:rPr lang="en-US" dirty="0" smtClean="0"/>
                        <a:t>Mechanism of Action</a:t>
                      </a:r>
                      <a:endParaRPr lang="en-US" dirty="0"/>
                    </a:p>
                  </a:txBody>
                  <a:tcPr/>
                </a:tc>
                <a:tc>
                  <a:txBody>
                    <a:bodyPr/>
                    <a:lstStyle/>
                    <a:p>
                      <a:r>
                        <a:rPr lang="en-US" dirty="0" smtClean="0"/>
                        <a:t>Side</a:t>
                      </a:r>
                      <a:r>
                        <a:rPr lang="en-US" baseline="0" dirty="0" smtClean="0"/>
                        <a:t> Effects</a:t>
                      </a:r>
                      <a:endParaRPr lang="en-US" dirty="0"/>
                    </a:p>
                  </a:txBody>
                  <a:tcPr/>
                </a:tc>
              </a:tr>
              <a:tr h="370840">
                <a:tc>
                  <a:txBody>
                    <a:bodyPr/>
                    <a:lstStyle/>
                    <a:p>
                      <a:r>
                        <a:rPr lang="en-US" dirty="0" err="1" smtClean="0"/>
                        <a:t>Baclofen</a:t>
                      </a:r>
                      <a:r>
                        <a:rPr lang="en-US" dirty="0" smtClean="0"/>
                        <a:t> (</a:t>
                      </a:r>
                      <a:r>
                        <a:rPr lang="en-US" dirty="0" err="1" smtClean="0"/>
                        <a:t>Lioresal</a:t>
                      </a:r>
                      <a:r>
                        <a:rPr lang="en-US" dirty="0" smtClean="0"/>
                        <a:t>)</a:t>
                      </a:r>
                      <a:endParaRPr lang="en-US" dirty="0"/>
                    </a:p>
                  </a:txBody>
                  <a:tcPr/>
                </a:tc>
                <a:tc>
                  <a:txBody>
                    <a:bodyPr/>
                    <a:lstStyle/>
                    <a:p>
                      <a:r>
                        <a:rPr lang="en-US" dirty="0" smtClean="0"/>
                        <a:t>Structural analog of GABA</a:t>
                      </a:r>
                      <a:r>
                        <a:rPr lang="en-US" baseline="0" dirty="0" smtClean="0"/>
                        <a:t> (inhibitory transmitter of CNS) (2)</a:t>
                      </a:r>
                      <a:endParaRPr lang="en-US" dirty="0"/>
                    </a:p>
                  </a:txBody>
                  <a:tcPr/>
                </a:tc>
                <a:tc>
                  <a:txBody>
                    <a:bodyPr/>
                    <a:lstStyle/>
                    <a:p>
                      <a:r>
                        <a:rPr lang="en-US" dirty="0" smtClean="0"/>
                        <a:t>Drowsiness, sedation,</a:t>
                      </a:r>
                      <a:r>
                        <a:rPr lang="en-US" baseline="0" dirty="0" smtClean="0"/>
                        <a:t> muscle weakness (2)</a:t>
                      </a:r>
                      <a:endParaRPr lang="en-US" dirty="0"/>
                    </a:p>
                  </a:txBody>
                  <a:tcPr/>
                </a:tc>
              </a:tr>
              <a:tr h="370840">
                <a:tc>
                  <a:txBody>
                    <a:bodyPr/>
                    <a:lstStyle/>
                    <a:p>
                      <a:r>
                        <a:rPr lang="en-US" dirty="0" err="1" smtClean="0"/>
                        <a:t>Tizanidine</a:t>
                      </a:r>
                      <a:r>
                        <a:rPr lang="en-US" dirty="0" smtClean="0"/>
                        <a:t> (</a:t>
                      </a:r>
                      <a:r>
                        <a:rPr lang="en-US" dirty="0" err="1" smtClean="0"/>
                        <a:t>Zanaflex</a:t>
                      </a:r>
                      <a:r>
                        <a:rPr lang="en-US" dirty="0" smtClean="0"/>
                        <a:t>)</a:t>
                      </a:r>
                      <a:endParaRPr lang="en-US" dirty="0"/>
                    </a:p>
                  </a:txBody>
                  <a:tcPr/>
                </a:tc>
                <a:tc>
                  <a:txBody>
                    <a:bodyPr/>
                    <a:lstStyle/>
                    <a:p>
                      <a:r>
                        <a:rPr lang="en-US" dirty="0" smtClean="0"/>
                        <a:t>Alpha-2 adrenergic agonist, binds to spinal receptors</a:t>
                      </a:r>
                      <a:r>
                        <a:rPr lang="en-US" baseline="0" dirty="0" smtClean="0"/>
                        <a:t> to block release of excitatory neurotransmitters (2)</a:t>
                      </a:r>
                      <a:endParaRPr lang="en-US" dirty="0"/>
                    </a:p>
                  </a:txBody>
                  <a:tcPr/>
                </a:tc>
                <a:tc>
                  <a:txBody>
                    <a:bodyPr/>
                    <a:lstStyle/>
                    <a:p>
                      <a:r>
                        <a:rPr lang="en-US" dirty="0" smtClean="0"/>
                        <a:t>Drowsiness, dry mouth, weakness, hypotension,</a:t>
                      </a:r>
                      <a:r>
                        <a:rPr lang="en-US" baseline="0" dirty="0" smtClean="0"/>
                        <a:t> elevated liver function tests (2)</a:t>
                      </a:r>
                      <a:endParaRPr lang="en-US" dirty="0"/>
                    </a:p>
                  </a:txBody>
                  <a:tcPr/>
                </a:tc>
              </a:tr>
              <a:tr h="370840">
                <a:tc>
                  <a:txBody>
                    <a:bodyPr/>
                    <a:lstStyle/>
                    <a:p>
                      <a:r>
                        <a:rPr lang="en-US" dirty="0" smtClean="0"/>
                        <a:t>Diazepam</a:t>
                      </a:r>
                      <a:r>
                        <a:rPr lang="en-US" baseline="0" dirty="0" smtClean="0"/>
                        <a:t> (Valium)</a:t>
                      </a:r>
                      <a:endParaRPr lang="en-US" dirty="0"/>
                    </a:p>
                  </a:txBody>
                  <a:tcPr/>
                </a:tc>
                <a:tc>
                  <a:txBody>
                    <a:bodyPr/>
                    <a:lstStyle/>
                    <a:p>
                      <a:r>
                        <a:rPr lang="en-US" dirty="0" smtClean="0"/>
                        <a:t>Increases</a:t>
                      </a:r>
                      <a:r>
                        <a:rPr lang="en-US" baseline="0" dirty="0" smtClean="0"/>
                        <a:t> effects of GABA at CNS synapses (3)</a:t>
                      </a:r>
                      <a:endParaRPr lang="en-US" dirty="0"/>
                    </a:p>
                  </a:txBody>
                  <a:tcPr/>
                </a:tc>
                <a:tc>
                  <a:txBody>
                    <a:bodyPr/>
                    <a:lstStyle/>
                    <a:p>
                      <a:r>
                        <a:rPr lang="en-US" dirty="0" smtClean="0"/>
                        <a:t>Fatigue, drowsiness,</a:t>
                      </a:r>
                      <a:r>
                        <a:rPr lang="en-US" baseline="0" dirty="0" smtClean="0"/>
                        <a:t> reduction in motor coordination (3)</a:t>
                      </a:r>
                      <a:endParaRPr lang="en-US" dirty="0"/>
                    </a:p>
                  </a:txBody>
                  <a:tcPr/>
                </a:tc>
              </a:tr>
              <a:tr h="1061720">
                <a:tc>
                  <a:txBody>
                    <a:bodyPr/>
                    <a:lstStyle/>
                    <a:p>
                      <a:r>
                        <a:rPr lang="en-US" dirty="0" err="1" smtClean="0"/>
                        <a:t>Dantrolene</a:t>
                      </a:r>
                      <a:r>
                        <a:rPr lang="en-US" baseline="0" dirty="0" smtClean="0"/>
                        <a:t> Sodium (</a:t>
                      </a:r>
                      <a:r>
                        <a:rPr lang="en-US" baseline="0" dirty="0" err="1" smtClean="0"/>
                        <a:t>Dantrium</a:t>
                      </a:r>
                      <a:r>
                        <a:rPr lang="en-US" baseline="0" dirty="0" smtClean="0"/>
                        <a:t>)</a:t>
                      </a:r>
                      <a:endParaRPr lang="en-US" dirty="0"/>
                    </a:p>
                  </a:txBody>
                  <a:tcPr/>
                </a:tc>
                <a:tc>
                  <a:txBody>
                    <a:bodyPr/>
                    <a:lstStyle/>
                    <a:p>
                      <a:r>
                        <a:rPr lang="en-US" dirty="0" smtClean="0"/>
                        <a:t>Acts on skeletal muscles by reducing strength of contraction (3)</a:t>
                      </a:r>
                      <a:endParaRPr lang="en-US" dirty="0"/>
                    </a:p>
                  </a:txBody>
                  <a:tcPr/>
                </a:tc>
                <a:tc>
                  <a:txBody>
                    <a:bodyPr/>
                    <a:lstStyle/>
                    <a:p>
                      <a:r>
                        <a:rPr lang="en-US" dirty="0" smtClean="0"/>
                        <a:t>Decrease in gross motor function (3)</a:t>
                      </a:r>
                      <a:endParaRPr lang="en-US"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Your Knowledge</a:t>
            </a:r>
            <a:endParaRPr lang="en-US" dirty="0"/>
          </a:p>
        </p:txBody>
      </p:sp>
      <p:sp>
        <p:nvSpPr>
          <p:cNvPr id="8" name="Content Placeholder 2"/>
          <p:cNvSpPr>
            <a:spLocks noGrp="1"/>
          </p:cNvSpPr>
          <p:nvPr>
            <p:ph idx="1"/>
          </p:nvPr>
        </p:nvSpPr>
        <p:spPr>
          <a:xfrm>
            <a:off x="419100" y="2133600"/>
            <a:ext cx="8229600" cy="1219200"/>
          </a:xfrm>
        </p:spPr>
        <p:txBody>
          <a:bodyPr>
            <a:normAutofit/>
          </a:bodyPr>
          <a:lstStyle/>
          <a:p>
            <a:pPr marL="137160" indent="0" algn="ctr">
              <a:buNone/>
            </a:pPr>
            <a:r>
              <a:rPr lang="en-US" sz="3400" dirty="0" smtClean="0"/>
              <a:t>What is a common side effect of oral agents used to treat spasticity?</a:t>
            </a:r>
            <a:endParaRPr lang="en-US" sz="3400" dirty="0"/>
          </a:p>
        </p:txBody>
      </p:sp>
      <p:sp>
        <p:nvSpPr>
          <p:cNvPr id="5" name="Rectangle 4"/>
          <p:cNvSpPr/>
          <p:nvPr/>
        </p:nvSpPr>
        <p:spPr>
          <a:xfrm>
            <a:off x="533400" y="4724400"/>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Drowsiness.</a:t>
            </a:r>
          </a:p>
          <a:p>
            <a:pPr algn="ctr"/>
            <a:r>
              <a:rPr lang="en-US" sz="2400" dirty="0" smtClean="0"/>
              <a:t>Right!</a:t>
            </a:r>
            <a:endParaRPr lang="en-US" sz="2400" dirty="0"/>
          </a:p>
        </p:txBody>
      </p:sp>
      <p:sp>
        <p:nvSpPr>
          <p:cNvPr id="6" name="Rectangle 5"/>
          <p:cNvSpPr/>
          <p:nvPr/>
        </p:nvSpPr>
        <p:spPr>
          <a:xfrm>
            <a:off x="3276600" y="4724400"/>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smtClean="0"/>
              <a:t>There are no negative side effects.</a:t>
            </a:r>
          </a:p>
          <a:p>
            <a:pPr algn="ctr"/>
            <a:r>
              <a:rPr lang="en-US" dirty="0" smtClean="0"/>
              <a:t>All medications have side effects. Try again!</a:t>
            </a:r>
            <a:endParaRPr lang="en-US" dirty="0"/>
          </a:p>
        </p:txBody>
      </p:sp>
      <p:sp>
        <p:nvSpPr>
          <p:cNvPr id="7" name="Rectangle 6"/>
          <p:cNvSpPr/>
          <p:nvPr/>
        </p:nvSpPr>
        <p:spPr>
          <a:xfrm>
            <a:off x="6019800" y="4724400"/>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t>Dysuria</a:t>
            </a:r>
            <a:r>
              <a:rPr lang="en-US" sz="2400" dirty="0" smtClean="0"/>
              <a:t>.</a:t>
            </a:r>
          </a:p>
          <a:p>
            <a:pPr algn="ctr"/>
            <a:r>
              <a:rPr lang="en-US" dirty="0" smtClean="0"/>
              <a:t>Post-stroke spasticity does not impact the bladder. Try again! </a:t>
            </a:r>
            <a:endParaRPr lang="en-US"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7" restart="whenNotActive" fill="hold" evtFilter="cancelBubble" nodeType="interactiveSeq">
                <p:stCondLst>
                  <p:cond evt="onClick" delay="0">
                    <p:tgtEl>
                      <p:spTgt spid="5"/>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12" restart="whenNotActive" fill="hold" evtFilter="cancelBubble" nodeType="interactiveSeq">
                <p:stCondLst>
                  <p:cond evt="onClick" delay="0">
                    <p:tgtEl>
                      <p:spTgt spid="6"/>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nextCondLst>
                <p:cond evt="onClick" delay="0">
                  <p:tgtEl>
                    <p:spTgt spid="6"/>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Goals and Tools used in Therapy Treatment</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904916346"/>
              </p:ext>
            </p:extLst>
          </p:nvPr>
        </p:nvGraphicFramePr>
        <p:xfrm>
          <a:off x="609600" y="2133600"/>
          <a:ext cx="3352800" cy="4191000"/>
        </p:xfrm>
        <a:graphic>
          <a:graphicData uri="http://schemas.openxmlformats.org/drawingml/2006/table">
            <a:tbl>
              <a:tblPr firstRow="1" bandRow="1">
                <a:tableStyleId>{5C22544A-7EE6-4342-B048-85BDC9FD1C3A}</a:tableStyleId>
              </a:tblPr>
              <a:tblGrid>
                <a:gridCol w="3352800"/>
              </a:tblGrid>
              <a:tr h="1295400">
                <a:tc>
                  <a:txBody>
                    <a:bodyPr/>
                    <a:lstStyle/>
                    <a:p>
                      <a:pPr algn="ctr"/>
                      <a:r>
                        <a:rPr lang="en-US" sz="2800" dirty="0" smtClean="0"/>
                        <a:t>Goals </a:t>
                      </a:r>
                      <a:r>
                        <a:rPr lang="en-US" sz="1800" dirty="0" smtClean="0"/>
                        <a:t>(6)</a:t>
                      </a:r>
                      <a:endParaRPr lang="en-US" sz="1800" dirty="0"/>
                    </a:p>
                  </a:txBody>
                  <a:tcPr anchor="ctr"/>
                </a:tc>
              </a:tr>
              <a:tr h="838200">
                <a:tc>
                  <a:txBody>
                    <a:bodyPr/>
                    <a:lstStyle/>
                    <a:p>
                      <a:r>
                        <a:rPr lang="en-US" dirty="0" smtClean="0"/>
                        <a:t>Increase stretch in shortened muscles and tendons</a:t>
                      </a:r>
                      <a:endParaRPr lang="en-US" dirty="0"/>
                    </a:p>
                  </a:txBody>
                  <a:tcPr anchor="ctr"/>
                </a:tc>
              </a:tr>
              <a:tr h="807720">
                <a:tc>
                  <a:txBody>
                    <a:bodyPr/>
                    <a:lstStyle/>
                    <a:p>
                      <a:r>
                        <a:rPr lang="en-US" dirty="0" smtClean="0"/>
                        <a:t>Decrease over-activity</a:t>
                      </a:r>
                      <a:r>
                        <a:rPr lang="en-US" baseline="0" dirty="0" smtClean="0"/>
                        <a:t> of muscles</a:t>
                      </a:r>
                      <a:endParaRPr lang="en-US" dirty="0"/>
                    </a:p>
                  </a:txBody>
                  <a:tcPr anchor="ctr"/>
                </a:tc>
              </a:tr>
              <a:tr h="563880">
                <a:tc>
                  <a:txBody>
                    <a:bodyPr/>
                    <a:lstStyle/>
                    <a:p>
                      <a:r>
                        <a:rPr lang="en-US" dirty="0" smtClean="0"/>
                        <a:t>Improve muscle</a:t>
                      </a:r>
                      <a:r>
                        <a:rPr lang="en-US" baseline="0" dirty="0" smtClean="0"/>
                        <a:t> strength</a:t>
                      </a:r>
                      <a:endParaRPr lang="en-US" dirty="0"/>
                    </a:p>
                  </a:txBody>
                  <a:tcPr anchor="ctr"/>
                </a:tc>
              </a:tr>
              <a:tr h="685800">
                <a:tc>
                  <a:txBody>
                    <a:bodyPr/>
                    <a:lstStyle/>
                    <a:p>
                      <a:r>
                        <a:rPr lang="en-US" dirty="0" smtClean="0"/>
                        <a:t>Increase muscle control</a:t>
                      </a:r>
                      <a:endParaRPr lang="en-US" dirty="0"/>
                    </a:p>
                  </a:txBody>
                  <a:tcPr anchor="ct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8888768"/>
              </p:ext>
            </p:extLst>
          </p:nvPr>
        </p:nvGraphicFramePr>
        <p:xfrm>
          <a:off x="4953000" y="2133600"/>
          <a:ext cx="3581400" cy="4191000"/>
        </p:xfrm>
        <a:graphic>
          <a:graphicData uri="http://schemas.openxmlformats.org/drawingml/2006/table">
            <a:tbl>
              <a:tblPr firstRow="1" bandRow="1">
                <a:tableStyleId>{5C22544A-7EE6-4342-B048-85BDC9FD1C3A}</a:tableStyleId>
              </a:tblPr>
              <a:tblGrid>
                <a:gridCol w="3581400"/>
              </a:tblGrid>
              <a:tr h="1285240">
                <a:tc>
                  <a:txBody>
                    <a:bodyPr/>
                    <a:lstStyle/>
                    <a:p>
                      <a:pPr algn="ctr"/>
                      <a:r>
                        <a:rPr lang="en-US" sz="2800" dirty="0" smtClean="0"/>
                        <a:t>Tools </a:t>
                      </a:r>
                      <a:r>
                        <a:rPr lang="en-US" sz="1800" dirty="0" smtClean="0"/>
                        <a:t>(2)</a:t>
                      </a:r>
                      <a:endParaRPr lang="en-US" sz="1800" dirty="0"/>
                    </a:p>
                  </a:txBody>
                  <a:tcPr anchor="ctr"/>
                </a:tc>
              </a:tr>
              <a:tr h="1153160">
                <a:tc>
                  <a:txBody>
                    <a:bodyPr/>
                    <a:lstStyle/>
                    <a:p>
                      <a:r>
                        <a:rPr lang="en-US" dirty="0" smtClean="0"/>
                        <a:t>Stretching</a:t>
                      </a:r>
                      <a:r>
                        <a:rPr lang="en-US" baseline="0" dirty="0" smtClean="0"/>
                        <a:t> programs tailored to the patient’s needs</a:t>
                      </a:r>
                      <a:endParaRPr lang="en-US" dirty="0"/>
                    </a:p>
                  </a:txBody>
                  <a:tcPr anchor="ctr"/>
                </a:tc>
              </a:tr>
              <a:tr h="838200">
                <a:tc>
                  <a:txBody>
                    <a:bodyPr/>
                    <a:lstStyle/>
                    <a:p>
                      <a:r>
                        <a:rPr lang="en-US" dirty="0" smtClean="0"/>
                        <a:t>Braces and/or serial casting</a:t>
                      </a:r>
                      <a:endParaRPr lang="en-US" dirty="0"/>
                    </a:p>
                  </a:txBody>
                  <a:tcPr anchor="ctr"/>
                </a:tc>
              </a:tr>
              <a:tr h="914400">
                <a:tc>
                  <a:txBody>
                    <a:bodyPr/>
                    <a:lstStyle/>
                    <a:p>
                      <a:r>
                        <a:rPr lang="en-US" dirty="0" smtClean="0"/>
                        <a:t>Electrical</a:t>
                      </a:r>
                      <a:r>
                        <a:rPr lang="en-US" baseline="0" dirty="0" smtClean="0"/>
                        <a:t> stimulation</a:t>
                      </a:r>
                      <a:endParaRPr lang="en-US" dirty="0"/>
                    </a:p>
                  </a:txBody>
                  <a:tcPr anchor="ct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Your Knowledge</a:t>
            </a:r>
            <a:endParaRPr lang="en-US" dirty="0"/>
          </a:p>
        </p:txBody>
      </p:sp>
      <p:sp>
        <p:nvSpPr>
          <p:cNvPr id="8" name="Content Placeholder 2"/>
          <p:cNvSpPr>
            <a:spLocks noGrp="1"/>
          </p:cNvSpPr>
          <p:nvPr>
            <p:ph idx="1"/>
          </p:nvPr>
        </p:nvSpPr>
        <p:spPr>
          <a:xfrm>
            <a:off x="419100" y="2362200"/>
            <a:ext cx="8229600" cy="1219200"/>
          </a:xfrm>
        </p:spPr>
        <p:txBody>
          <a:bodyPr>
            <a:noAutofit/>
          </a:bodyPr>
          <a:lstStyle/>
          <a:p>
            <a:pPr marL="137160" indent="0" algn="ctr">
              <a:buNone/>
            </a:pPr>
            <a:r>
              <a:rPr lang="en-US" sz="3400" dirty="0" smtClean="0"/>
              <a:t>What is the goal of therapy treatments for spasticity?</a:t>
            </a:r>
            <a:endParaRPr lang="en-US" sz="3400" dirty="0"/>
          </a:p>
        </p:txBody>
      </p:sp>
      <p:sp>
        <p:nvSpPr>
          <p:cNvPr id="5" name="Rectangle 4"/>
          <p:cNvSpPr/>
          <p:nvPr/>
        </p:nvSpPr>
        <p:spPr>
          <a:xfrm>
            <a:off x="533400" y="4724400"/>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To encourage use of medication</a:t>
            </a:r>
          </a:p>
          <a:p>
            <a:pPr algn="ctr"/>
            <a:r>
              <a:rPr lang="en-US" sz="2400" dirty="0" smtClean="0"/>
              <a:t>Try again.</a:t>
            </a:r>
          </a:p>
        </p:txBody>
      </p:sp>
      <p:sp>
        <p:nvSpPr>
          <p:cNvPr id="6" name="Rectangle 5"/>
          <p:cNvSpPr/>
          <p:nvPr/>
        </p:nvSpPr>
        <p:spPr>
          <a:xfrm>
            <a:off x="3276600" y="4724400"/>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Improve the patient’s quality of life </a:t>
            </a:r>
          </a:p>
          <a:p>
            <a:pPr algn="ctr"/>
            <a:r>
              <a:rPr lang="en-US" sz="2400" dirty="0" smtClean="0"/>
              <a:t>Right! </a:t>
            </a:r>
            <a:endParaRPr lang="en-US" sz="2400" dirty="0"/>
          </a:p>
        </p:txBody>
      </p:sp>
      <p:sp>
        <p:nvSpPr>
          <p:cNvPr id="7" name="Rectangle 6"/>
          <p:cNvSpPr/>
          <p:nvPr/>
        </p:nvSpPr>
        <p:spPr>
          <a:xfrm>
            <a:off x="6019800" y="4724400"/>
            <a:ext cx="2514600" cy="15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To provide work for </a:t>
            </a:r>
            <a:r>
              <a:rPr lang="en-US" sz="2400" dirty="0" err="1" smtClean="0"/>
              <a:t>PTs</a:t>
            </a:r>
            <a:r>
              <a:rPr lang="en-US" sz="2400" dirty="0" smtClean="0"/>
              <a:t> and </a:t>
            </a:r>
            <a:r>
              <a:rPr lang="en-US" sz="2400" dirty="0" err="1" smtClean="0"/>
              <a:t>OTs</a:t>
            </a:r>
            <a:endParaRPr lang="en-US" sz="2400" dirty="0" smtClean="0"/>
          </a:p>
          <a:p>
            <a:pPr algn="ctr"/>
            <a:endParaRPr lang="en-US" sz="2400" dirty="0" smtClean="0"/>
          </a:p>
          <a:p>
            <a:pPr algn="ctr"/>
            <a:r>
              <a:rPr lang="en-US" sz="2400" dirty="0" smtClean="0"/>
              <a:t>Try again.</a:t>
            </a:r>
            <a:endParaRPr lang="en-US" sz="2400"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7" restart="whenNotActive" fill="hold" evtFilter="cancelBubble" nodeType="interactiveSeq">
                <p:stCondLst>
                  <p:cond evt="onClick" delay="0">
                    <p:tgtEl>
                      <p:spTgt spid="6"/>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nextCondLst>
                <p:cond evt="onClick" delay="0">
                  <p:tgtEl>
                    <p:spTgt spid="6"/>
                  </p:tgtEl>
                </p:cond>
              </p:nextCondLst>
            </p:seq>
            <p:seq concurrent="1" nextAc="seek">
              <p:cTn id="12" restart="whenNotActive" fill="hold" evtFilter="cancelBubble" nodeType="interactiveSeq">
                <p:stCondLst>
                  <p:cond evt="onClick" delay="0">
                    <p:tgtEl>
                      <p:spTgt spid="7"/>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57200" y="2209800"/>
            <a:ext cx="8229600" cy="3048000"/>
          </a:xfrm>
        </p:spPr>
        <p:txBody>
          <a:bodyPr/>
          <a:lstStyle/>
          <a:p>
            <a:r>
              <a:rPr lang="en-US" dirty="0" smtClean="0"/>
              <a:t>Spasticity post-stroke has the potential to greatly impact a patient’s quality of life</a:t>
            </a:r>
          </a:p>
          <a:p>
            <a:r>
              <a:rPr lang="en-US" dirty="0" smtClean="0"/>
              <a:t>Although the causes of spasticity are not well understood, there are treatment options</a:t>
            </a:r>
          </a:p>
          <a:p>
            <a:r>
              <a:rPr lang="en-US" dirty="0" smtClean="0"/>
              <a:t>Both pharmacologic and non-pharmacologic measures may be helpful in treating spasticity</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sz="3600" dirty="0" smtClean="0"/>
              <a:t>Literature Cited</a:t>
            </a:r>
            <a:endParaRPr lang="en-US" sz="3600" dirty="0"/>
          </a:p>
        </p:txBody>
      </p:sp>
      <p:sp>
        <p:nvSpPr>
          <p:cNvPr id="3" name="Content Placeholder 2"/>
          <p:cNvSpPr>
            <a:spLocks noGrp="1"/>
          </p:cNvSpPr>
          <p:nvPr>
            <p:ph idx="1"/>
          </p:nvPr>
        </p:nvSpPr>
        <p:spPr>
          <a:xfrm>
            <a:off x="457200" y="914400"/>
            <a:ext cx="8229600" cy="5547360"/>
          </a:xfrm>
        </p:spPr>
        <p:txBody>
          <a:bodyPr>
            <a:noAutofit/>
          </a:bodyPr>
          <a:lstStyle/>
          <a:p>
            <a:pPr>
              <a:buNone/>
            </a:pPr>
            <a:r>
              <a:rPr lang="en-US" sz="1600" dirty="0" smtClean="0"/>
              <a:t>1) Alpha Motor Neuron. (September 12, 2011). Retrieved April 4, 2012 from Wikipedia: </a:t>
            </a:r>
            <a:r>
              <a:rPr lang="en-US" sz="1600" u="sng" dirty="0" smtClean="0">
                <a:hlinkClick r:id="rId2"/>
              </a:rPr>
              <a:t>http://en.wikipedia.org/wiki/Alpha_motor_neuron</a:t>
            </a:r>
            <a:r>
              <a:rPr lang="en-US" sz="1600" dirty="0" smtClean="0"/>
              <a:t>. </a:t>
            </a:r>
          </a:p>
          <a:p>
            <a:pPr>
              <a:buNone/>
            </a:pPr>
            <a:r>
              <a:rPr lang="en-US" sz="1600" dirty="0" smtClean="0"/>
              <a:t>2) Francisco, G.E., &amp; McGuire, J.R. (2009). Physiology and management of spasticity after stroke. In J. Stein, R.L. Harvey, R.F. </a:t>
            </a:r>
            <a:r>
              <a:rPr lang="en-US" sz="1600" dirty="0" err="1" smtClean="0"/>
              <a:t>Macko</a:t>
            </a:r>
            <a:r>
              <a:rPr lang="en-US" sz="1600" dirty="0" smtClean="0"/>
              <a:t>, C.L. </a:t>
            </a:r>
            <a:r>
              <a:rPr lang="en-US" sz="1600" dirty="0" err="1" smtClean="0"/>
              <a:t>Winstein</a:t>
            </a:r>
            <a:r>
              <a:rPr lang="en-US" sz="1600" dirty="0" smtClean="0"/>
              <a:t>, &amp; R.D. </a:t>
            </a:r>
            <a:r>
              <a:rPr lang="en-US" sz="1600" dirty="0" err="1" smtClean="0"/>
              <a:t>Zorowitz</a:t>
            </a:r>
            <a:r>
              <a:rPr lang="en-US" sz="1600" dirty="0" smtClean="0"/>
              <a:t> (Eds.), </a:t>
            </a:r>
            <a:r>
              <a:rPr lang="en-US" sz="1600" i="1" dirty="0" smtClean="0"/>
              <a:t>Stroke Recovery and Rehabilitation </a:t>
            </a:r>
            <a:r>
              <a:rPr lang="en-US" sz="1600" dirty="0" smtClean="0"/>
              <a:t>(413-436). New York, NY: </a:t>
            </a:r>
            <a:r>
              <a:rPr lang="en-US" sz="1600" dirty="0" err="1" smtClean="0"/>
              <a:t>DemosMedical</a:t>
            </a:r>
            <a:r>
              <a:rPr lang="en-US" sz="1600" dirty="0" smtClean="0"/>
              <a:t>.</a:t>
            </a:r>
          </a:p>
          <a:p>
            <a:pPr>
              <a:buNone/>
            </a:pPr>
            <a:r>
              <a:rPr lang="en-US" sz="1600" dirty="0" smtClean="0"/>
              <a:t>3) </a:t>
            </a:r>
            <a:r>
              <a:rPr lang="en-US" sz="1600" dirty="0" err="1" smtClean="0"/>
              <a:t>Gallichio</a:t>
            </a:r>
            <a:r>
              <a:rPr lang="en-US" sz="1600" dirty="0" smtClean="0"/>
              <a:t>, J. (2004). Pharmacologic management of spasticity following stroke. </a:t>
            </a:r>
            <a:r>
              <a:rPr lang="en-US" sz="1600" i="1" dirty="0" smtClean="0"/>
              <a:t>Physical Therapy, 84</a:t>
            </a:r>
            <a:r>
              <a:rPr lang="en-US" sz="1600" dirty="0" smtClean="0"/>
              <a:t>(10), 973-981.</a:t>
            </a:r>
          </a:p>
          <a:p>
            <a:pPr>
              <a:buNone/>
            </a:pPr>
            <a:r>
              <a:rPr lang="en-US" sz="1600" dirty="0" smtClean="0"/>
              <a:t>4) Kumar, R. T., </a:t>
            </a:r>
            <a:r>
              <a:rPr lang="en-US" sz="1600" dirty="0" err="1" smtClean="0"/>
              <a:t>Pandyan</a:t>
            </a:r>
            <a:r>
              <a:rPr lang="en-US" sz="1600" dirty="0" smtClean="0"/>
              <a:t>, A. D., Sharma, A. K. (2006). Biomechanical measurement of post-stroke spasticity. </a:t>
            </a:r>
            <a:r>
              <a:rPr lang="en-US" sz="1600" i="1" dirty="0" smtClean="0"/>
              <a:t>Age and Ageing, 35</a:t>
            </a:r>
            <a:r>
              <a:rPr lang="en-US" sz="1600" dirty="0" smtClean="0"/>
              <a:t>, 371-375.</a:t>
            </a:r>
          </a:p>
          <a:p>
            <a:pPr>
              <a:buNone/>
            </a:pPr>
            <a:r>
              <a:rPr lang="en-US" sz="1600" dirty="0" smtClean="0"/>
              <a:t>5) National Institute of Neurologic Disorders and Stroke, National Institutes of Health. (2011, October 4). NINDS Spasticity Information Page. Retrieved April 4, 2012 from </a:t>
            </a:r>
            <a:r>
              <a:rPr lang="en-US" sz="1600" u="sng" dirty="0" smtClean="0">
                <a:hlinkClick r:id="rId3"/>
              </a:rPr>
              <a:t>http://www.ninds.nih.gov/disorders/spasticity/spasticity.htm</a:t>
            </a:r>
            <a:r>
              <a:rPr lang="en-US" sz="1600" dirty="0" smtClean="0"/>
              <a:t>.</a:t>
            </a:r>
          </a:p>
          <a:p>
            <a:pPr>
              <a:buNone/>
            </a:pPr>
            <a:r>
              <a:rPr lang="en-US" sz="1600" dirty="0" smtClean="0"/>
              <a:t>6) </a:t>
            </a:r>
            <a:r>
              <a:rPr lang="en-US" sz="1600" dirty="0" err="1" smtClean="0"/>
              <a:t>Porth</a:t>
            </a:r>
            <a:r>
              <a:rPr lang="en-US" sz="1600" dirty="0" smtClean="0"/>
              <a:t>, C. M. &amp; </a:t>
            </a:r>
            <a:r>
              <a:rPr lang="en-US" sz="1600" dirty="0" err="1" smtClean="0"/>
              <a:t>Matfin</a:t>
            </a:r>
            <a:r>
              <a:rPr lang="en-US" sz="1600" dirty="0" smtClean="0"/>
              <a:t>, G. (2009). </a:t>
            </a:r>
            <a:r>
              <a:rPr lang="en-US" sz="1600" i="1" dirty="0" err="1" smtClean="0"/>
              <a:t>Pathophysiology</a:t>
            </a:r>
            <a:r>
              <a:rPr lang="en-US" sz="1600" i="1" dirty="0" smtClean="0"/>
              <a:t> Concepts of Altered Health States</a:t>
            </a:r>
            <a:r>
              <a:rPr lang="en-US" sz="1600" dirty="0" smtClean="0"/>
              <a:t> (8</a:t>
            </a:r>
            <a:r>
              <a:rPr lang="en-US" sz="1600" baseline="30000" dirty="0" smtClean="0"/>
              <a:t>th</a:t>
            </a:r>
            <a:r>
              <a:rPr lang="en-US" sz="1600" dirty="0" smtClean="0"/>
              <a:t> ed.) (pp.1189-1190). New York, NY: Lippincott, Williams &amp;Wilkins.</a:t>
            </a:r>
          </a:p>
          <a:p>
            <a:pPr>
              <a:buNone/>
            </a:pPr>
            <a:r>
              <a:rPr lang="en-US" sz="1600" dirty="0" smtClean="0"/>
              <a:t>7) </a:t>
            </a:r>
            <a:r>
              <a:rPr lang="en-US" sz="1600" dirty="0" err="1" smtClean="0"/>
              <a:t>Satkunam</a:t>
            </a:r>
            <a:r>
              <a:rPr lang="en-US" sz="1600" dirty="0" smtClean="0"/>
              <a:t>, L. E. (2003). Rehabilitation medicine: 3. Management of adult spasticity. </a:t>
            </a:r>
            <a:r>
              <a:rPr lang="en-US" sz="1600" i="1" dirty="0" smtClean="0"/>
              <a:t>Canadian Medical Association Journal, 169</a:t>
            </a:r>
            <a:r>
              <a:rPr lang="en-US" sz="1600" dirty="0" smtClean="0"/>
              <a:t>(11), 1173-1179.</a:t>
            </a:r>
          </a:p>
          <a:p>
            <a:pPr>
              <a:buNone/>
            </a:pPr>
            <a:r>
              <a:rPr lang="en-US" sz="1600" dirty="0" smtClean="0"/>
              <a:t>8) </a:t>
            </a:r>
            <a:r>
              <a:rPr lang="en-US" sz="1600" dirty="0" err="1" smtClean="0"/>
              <a:t>Vanek</a:t>
            </a:r>
            <a:r>
              <a:rPr lang="en-US" sz="1600" dirty="0" smtClean="0"/>
              <a:t>, Z.F., Berman, S.A. (2010). Spasticity. Retrieved April 4, 2012 from </a:t>
            </a:r>
            <a:r>
              <a:rPr lang="en-US" sz="1600" u="sng" dirty="0" smtClean="0">
                <a:hlinkClick r:id="rId4"/>
              </a:rPr>
              <a:t>http://emedicine.medscape.com/article/1148826-overview</a:t>
            </a:r>
            <a:r>
              <a:rPr lang="en-US" sz="1600" dirty="0" smtClean="0"/>
              <a:t>.</a:t>
            </a:r>
          </a:p>
          <a:p>
            <a:pPr>
              <a:buNone/>
            </a:pPr>
            <a:r>
              <a:rPr lang="en-US" sz="1600" dirty="0" smtClean="0"/>
              <a:t>Walker, B. (2012). Understanding the Stretch Reflex, picture. Retrieved April 24, 2012 from </a:t>
            </a:r>
            <a:r>
              <a:rPr lang="en-US" sz="1600" dirty="0" err="1" smtClean="0">
                <a:hlinkClick r:id="rId5"/>
              </a:rPr>
              <a:t>http://www.thestretchinghandbook.com/archives/myotatic-stretch-reflex.php</a:t>
            </a:r>
            <a:r>
              <a:rPr lang="en-US" sz="1600" dirty="0" err="1" smtClean="0"/>
              <a:t>.</a:t>
            </a:r>
            <a:r>
              <a:rPr lang="en-US" sz="1600" dirty="0" smtClean="0"/>
              <a:t> </a:t>
            </a:r>
          </a:p>
          <a:p>
            <a:pPr>
              <a:buNone/>
            </a:pPr>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3" name="Content Placeholder 2"/>
          <p:cNvSpPr>
            <a:spLocks noGrp="1"/>
          </p:cNvSpPr>
          <p:nvPr>
            <p:ph idx="1"/>
          </p:nvPr>
        </p:nvSpPr>
        <p:spPr/>
        <p:txBody>
          <a:bodyPr>
            <a:normAutofit lnSpcReduction="10000"/>
          </a:bodyPr>
          <a:lstStyle/>
          <a:p>
            <a:r>
              <a:rPr lang="en-US" dirty="0" smtClean="0"/>
              <a:t>Mr. Johnson is a 75 year old male who suffered a stroke 4 months ago. Following his hospital stay he spent one month in an hospital-based inpatient rehabilitation program (rehab). He progressed well and was able to go home with a few adaptations made to his living space. He goes to a clinic several times a week for outpatient physical and occupational therapy.  In the past few weeks he has noticed frequent jerking movements in his left arm. They are painful, involuntary and he finds them embarrassing.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You’ll </a:t>
            </a:r>
            <a:r>
              <a:rPr lang="en-US" dirty="0"/>
              <a:t>G</a:t>
            </a:r>
            <a:r>
              <a:rPr lang="en-US" dirty="0" smtClean="0"/>
              <a:t>et From </a:t>
            </a:r>
            <a:r>
              <a:rPr lang="en-US" dirty="0"/>
              <a:t>T</a:t>
            </a:r>
            <a:r>
              <a:rPr lang="en-US" dirty="0" smtClean="0"/>
              <a:t>his </a:t>
            </a:r>
            <a:r>
              <a:rPr lang="en-US" dirty="0"/>
              <a:t>T</a:t>
            </a:r>
            <a:r>
              <a:rPr lang="en-US" dirty="0" smtClean="0"/>
              <a:t>utorial</a:t>
            </a:r>
            <a:endParaRPr lang="en-US" dirty="0"/>
          </a:p>
        </p:txBody>
      </p:sp>
      <p:sp>
        <p:nvSpPr>
          <p:cNvPr id="3" name="Content Placeholder 2"/>
          <p:cNvSpPr>
            <a:spLocks noGrp="1"/>
          </p:cNvSpPr>
          <p:nvPr>
            <p:ph idx="1"/>
          </p:nvPr>
        </p:nvSpPr>
        <p:spPr>
          <a:xfrm>
            <a:off x="457200" y="2590800"/>
            <a:ext cx="8229600" cy="2971800"/>
          </a:xfrm>
        </p:spPr>
        <p:txBody>
          <a:bodyPr/>
          <a:lstStyle/>
          <a:p>
            <a:r>
              <a:rPr lang="en-US" dirty="0" smtClean="0"/>
              <a:t>A look at the causes of one of the most common post-stroke side effects – spasticity</a:t>
            </a:r>
          </a:p>
          <a:p>
            <a:r>
              <a:rPr lang="en-US" dirty="0" smtClean="0"/>
              <a:t>An understanding of the </a:t>
            </a:r>
            <a:r>
              <a:rPr lang="en-US" dirty="0" err="1" smtClean="0"/>
              <a:t>pathophysiology</a:t>
            </a:r>
            <a:r>
              <a:rPr lang="en-US" dirty="0" smtClean="0"/>
              <a:t> of spasticity</a:t>
            </a:r>
          </a:p>
          <a:p>
            <a:r>
              <a:rPr lang="en-US" dirty="0" smtClean="0"/>
              <a:t>An overview of the most common treatments for spasticity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Spasticity?</a:t>
            </a:r>
            <a:endParaRPr lang="en-US" dirty="0"/>
          </a:p>
        </p:txBody>
      </p:sp>
      <p:sp>
        <p:nvSpPr>
          <p:cNvPr id="3" name="Content Placeholder 2"/>
          <p:cNvSpPr>
            <a:spLocks noGrp="1"/>
          </p:cNvSpPr>
          <p:nvPr>
            <p:ph idx="1"/>
          </p:nvPr>
        </p:nvSpPr>
        <p:spPr>
          <a:xfrm>
            <a:off x="457200" y="1905000"/>
            <a:ext cx="8229600" cy="3810000"/>
          </a:xfrm>
        </p:spPr>
        <p:txBody>
          <a:bodyPr>
            <a:normAutofit lnSpcReduction="10000"/>
          </a:bodyPr>
          <a:lstStyle/>
          <a:p>
            <a:pPr>
              <a:spcAft>
                <a:spcPts val="600"/>
              </a:spcAft>
              <a:buNone/>
            </a:pPr>
            <a:r>
              <a:rPr lang="en-US" dirty="0" smtClean="0"/>
              <a:t>	Spasticity is caused by ineffective transmission of nerve impulses. It is usually caused by a disturbance in an upper motor neuron and results in “intermittent or sustained involuntary contraction of muscles” </a:t>
            </a:r>
            <a:r>
              <a:rPr lang="en-US" sz="1800" dirty="0" smtClean="0"/>
              <a:t>(2)</a:t>
            </a:r>
            <a:r>
              <a:rPr lang="en-US" dirty="0" smtClean="0"/>
              <a:t>. This condition has a significant impact on activities of daily living because of reduced range of motion, painful spasms, and muscle contractures </a:t>
            </a:r>
            <a:r>
              <a:rPr lang="en-US" sz="1800" dirty="0" smtClean="0"/>
              <a:t>(4)</a:t>
            </a:r>
            <a:r>
              <a:rPr lang="en-US" dirty="0" smtClean="0"/>
              <a:t>.</a:t>
            </a:r>
          </a:p>
          <a:p>
            <a:pPr>
              <a:spcAft>
                <a:spcPts val="600"/>
              </a:spcAft>
              <a:buNone/>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Your Knowledge</a:t>
            </a:r>
            <a:endParaRPr lang="en-US" dirty="0"/>
          </a:p>
        </p:txBody>
      </p:sp>
      <p:sp>
        <p:nvSpPr>
          <p:cNvPr id="8" name="Content Placeholder 2"/>
          <p:cNvSpPr>
            <a:spLocks noGrp="1"/>
          </p:cNvSpPr>
          <p:nvPr>
            <p:ph idx="1"/>
          </p:nvPr>
        </p:nvSpPr>
        <p:spPr>
          <a:xfrm>
            <a:off x="419100" y="2209800"/>
            <a:ext cx="8229600" cy="1066799"/>
          </a:xfrm>
        </p:spPr>
        <p:txBody>
          <a:bodyPr>
            <a:noAutofit/>
          </a:bodyPr>
          <a:lstStyle/>
          <a:p>
            <a:pPr marL="137160" indent="0" algn="ctr">
              <a:buNone/>
            </a:pPr>
            <a:r>
              <a:rPr lang="en-US" sz="3400" dirty="0" smtClean="0"/>
              <a:t>What symptoms does Mr. Johnson have that indicate spasticity?</a:t>
            </a:r>
            <a:endParaRPr lang="en-US" sz="3400" dirty="0"/>
          </a:p>
        </p:txBody>
      </p:sp>
      <p:sp>
        <p:nvSpPr>
          <p:cNvPr id="5" name="Rectangle 4"/>
          <p:cNvSpPr/>
          <p:nvPr/>
        </p:nvSpPr>
        <p:spPr>
          <a:xfrm>
            <a:off x="533400" y="4495800"/>
            <a:ext cx="2514600" cy="1752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Involuntary jerking in his arm.</a:t>
            </a:r>
          </a:p>
          <a:p>
            <a:pPr algn="ctr"/>
            <a:r>
              <a:rPr lang="en-US" sz="2400" dirty="0" smtClean="0"/>
              <a:t>Right!</a:t>
            </a:r>
          </a:p>
          <a:p>
            <a:pPr algn="ctr"/>
            <a:r>
              <a:rPr lang="en-US" sz="2400" dirty="0" smtClean="0"/>
              <a:t> </a:t>
            </a:r>
            <a:endParaRPr lang="en-US" sz="2400" dirty="0"/>
          </a:p>
        </p:txBody>
      </p:sp>
      <p:sp>
        <p:nvSpPr>
          <p:cNvPr id="6" name="Rectangle 5"/>
          <p:cNvSpPr/>
          <p:nvPr/>
        </p:nvSpPr>
        <p:spPr>
          <a:xfrm>
            <a:off x="3276600" y="4495800"/>
            <a:ext cx="2514600" cy="1752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Increased somnolence.</a:t>
            </a:r>
          </a:p>
          <a:p>
            <a:pPr algn="ctr"/>
            <a:r>
              <a:rPr lang="en-US" sz="1600" dirty="0" smtClean="0"/>
              <a:t>This may occur after stroke, but is not related to spasticity. Try again!</a:t>
            </a:r>
            <a:endParaRPr lang="en-US" sz="1600" dirty="0"/>
          </a:p>
        </p:txBody>
      </p:sp>
      <p:sp>
        <p:nvSpPr>
          <p:cNvPr id="7" name="Rectangle 6"/>
          <p:cNvSpPr/>
          <p:nvPr/>
        </p:nvSpPr>
        <p:spPr>
          <a:xfrm>
            <a:off x="6019800" y="4495800"/>
            <a:ext cx="2514600" cy="1752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Continued need for therapy.</a:t>
            </a:r>
          </a:p>
          <a:p>
            <a:pPr algn="ctr"/>
            <a:r>
              <a:rPr lang="en-US" sz="1600" dirty="0" smtClean="0"/>
              <a:t>Most patients need therapy post stroke, regardless of spasticity. Try again!</a:t>
            </a:r>
            <a:endParaRPr lang="en-US" sz="1600"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11" restart="whenNotActive" fill="hold" evtFilter="cancelBubble" nodeType="interactiveSeq">
                <p:stCondLst>
                  <p:cond evt="onClick" delay="0">
                    <p:tgtEl>
                      <p:spTgt spid="7"/>
                    </p:tgtEl>
                  </p:cond>
                </p:stCondLst>
                <p:endSync evt="end" delay="0">
                  <p:rtn val="all"/>
                </p:endSync>
                <p:childTnLst>
                  <p:par>
                    <p:cTn id="12" fill="hold">
                      <p:stCondLst>
                        <p:cond delay="0"/>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nextCondLst>
                <p:cond evt="onClick" delay="0">
                  <p:tgtEl>
                    <p:spTgt spid="7"/>
                  </p:tgtEl>
                </p:cond>
              </p:nextCondLst>
            </p:seq>
            <p:seq concurrent="1" nextAc="seek">
              <p:cTn id="16" restart="whenNotActive" fill="hold" evtFilter="cancelBubble" nodeType="interactiveSeq">
                <p:stCondLst>
                  <p:cond evt="onClick" delay="0">
                    <p:tgtEl>
                      <p:spTgt spid="6"/>
                    </p:tgtEl>
                  </p:cond>
                </p:stCondLst>
                <p:endSync evt="end" delay="0">
                  <p:rtn val="all"/>
                </p:endSync>
                <p:childTnLst>
                  <p:par>
                    <p:cTn id="17" fill="hold">
                      <p:stCondLst>
                        <p:cond delay="0"/>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nextCondLst>
                <p:cond evt="onClick" delay="0">
                  <p:tgtEl>
                    <p:spTgt spid="6"/>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Causes Spasticity?</a:t>
            </a:r>
            <a:endParaRPr lang="en-US" dirty="0"/>
          </a:p>
        </p:txBody>
      </p:sp>
      <p:sp>
        <p:nvSpPr>
          <p:cNvPr id="3" name="Content Placeholder 2"/>
          <p:cNvSpPr>
            <a:spLocks noGrp="1"/>
          </p:cNvSpPr>
          <p:nvPr>
            <p:ph idx="1"/>
          </p:nvPr>
        </p:nvSpPr>
        <p:spPr>
          <a:xfrm>
            <a:off x="457200" y="2209800"/>
            <a:ext cx="8229600" cy="3124200"/>
          </a:xfrm>
        </p:spPr>
        <p:txBody>
          <a:bodyPr vert="horz"/>
          <a:lstStyle/>
          <a:p>
            <a:pPr>
              <a:buNone/>
            </a:pPr>
            <a:r>
              <a:rPr lang="en-US" dirty="0" smtClean="0"/>
              <a:t>	Spasticity is caused by incomplete transmission of impulses from alpha motor neurons of the brain </a:t>
            </a:r>
            <a:r>
              <a:rPr lang="en-US" sz="1800" dirty="0" smtClean="0"/>
              <a:t>(5, 8).  </a:t>
            </a:r>
            <a:r>
              <a:rPr lang="en-US" dirty="0" smtClean="0"/>
              <a:t>Alpha motor neurons are responsible for innervating skeletal muscles with their cell bodies in the brain or spinal cord and axons ending in the skeletal muscles </a:t>
            </a:r>
            <a:r>
              <a:rPr lang="en-US" sz="1800" dirty="0" smtClean="0"/>
              <a:t>(2)</a:t>
            </a:r>
            <a:r>
              <a:rPr lang="en-US"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36638"/>
          </a:xfrm>
        </p:spPr>
        <p:txBody>
          <a:bodyPr>
            <a:normAutofit/>
          </a:bodyPr>
          <a:lstStyle/>
          <a:p>
            <a:r>
              <a:rPr lang="en-US" sz="3000" dirty="0" smtClean="0"/>
              <a:t>Explanation of the Motor Neuron Pathway</a:t>
            </a:r>
            <a:endParaRPr lang="en-US" sz="3000" dirty="0"/>
          </a:p>
        </p:txBody>
      </p:sp>
      <p:pic>
        <p:nvPicPr>
          <p:cNvPr id="4" name="Content Placeholder 3" descr="stretch_reflex.jpg"/>
          <p:cNvPicPr>
            <a:picLocks noGrp="1" noChangeAspect="1"/>
          </p:cNvPicPr>
          <p:nvPr>
            <p:ph idx="1"/>
          </p:nvPr>
        </p:nvPicPr>
        <p:blipFill>
          <a:blip r:embed="rId3"/>
          <a:srcRect l="-18546" r="-18546"/>
          <a:stretch>
            <a:fillRect/>
          </a:stretch>
        </p:blipFill>
        <p:spPr>
          <a:xfrm>
            <a:off x="457200" y="1219200"/>
            <a:ext cx="8229600" cy="4709160"/>
          </a:xfrm>
        </p:spPr>
      </p:pic>
      <p:sp>
        <p:nvSpPr>
          <p:cNvPr id="5" name="TextBox 4"/>
          <p:cNvSpPr txBox="1"/>
          <p:nvPr/>
        </p:nvSpPr>
        <p:spPr>
          <a:xfrm>
            <a:off x="990600" y="5980836"/>
            <a:ext cx="7086600" cy="830997"/>
          </a:xfrm>
          <a:prstGeom prst="rect">
            <a:avLst/>
          </a:prstGeom>
          <a:noFill/>
        </p:spPr>
        <p:txBody>
          <a:bodyPr wrap="square" rtlCol="0">
            <a:spAutoFit/>
          </a:bodyPr>
          <a:lstStyle/>
          <a:p>
            <a:r>
              <a:rPr lang="en-US" sz="1200" dirty="0" smtClean="0"/>
              <a:t>Image provided by Brad Walker and The Stretching Institute. Copyright © 2012. All rights reserved. Brad is a leading stretching and sports injury consultant with more than 20 years experience in the health and fitness industry. View more articles here.... </a:t>
            </a:r>
            <a:r>
              <a:rPr lang="en-US" sz="1200" u="sng" dirty="0" smtClean="0">
                <a:hlinkClick r:id="rId4"/>
              </a:rPr>
              <a:t>http://www.thestretchinghandbook.com/archives/myotatic-stretch-reflex.php</a:t>
            </a:r>
            <a:endParaRPr lang="en-US"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Gamma-</a:t>
            </a:r>
            <a:r>
              <a:rPr lang="en-US" dirty="0" err="1" smtClean="0"/>
              <a:t>Aminobutyric</a:t>
            </a:r>
            <a:r>
              <a:rPr lang="en-US" dirty="0" smtClean="0"/>
              <a:t> Acid (GABA)</a:t>
            </a:r>
            <a:endParaRPr lang="en-US" dirty="0"/>
          </a:p>
        </p:txBody>
      </p:sp>
      <p:sp>
        <p:nvSpPr>
          <p:cNvPr id="5" name="Content Placeholder 4"/>
          <p:cNvSpPr>
            <a:spLocks noGrp="1"/>
          </p:cNvSpPr>
          <p:nvPr>
            <p:ph idx="1"/>
          </p:nvPr>
        </p:nvSpPr>
        <p:spPr>
          <a:xfrm>
            <a:off x="457200" y="1905000"/>
            <a:ext cx="8229600" cy="4038600"/>
          </a:xfrm>
        </p:spPr>
        <p:txBody>
          <a:bodyPr/>
          <a:lstStyle/>
          <a:p>
            <a:pPr>
              <a:buNone/>
            </a:pPr>
            <a:r>
              <a:rPr lang="en-US" dirty="0" smtClean="0"/>
              <a:t>GABA is the primary inhibitor of impulses crossing synapses in the central nervous system (CNS) </a:t>
            </a:r>
            <a:r>
              <a:rPr lang="en-US" sz="1800" dirty="0" smtClean="0"/>
              <a:t>(6)</a:t>
            </a:r>
            <a:r>
              <a:rPr lang="en-US" dirty="0" smtClean="0"/>
              <a:t>. When GABA binds to its receptors, channels open allowing chloride ions into the cell and potassium ions out of the cell. </a:t>
            </a:r>
            <a:r>
              <a:rPr lang="en-US" sz="1800" dirty="0" smtClean="0"/>
              <a:t>(6)</a:t>
            </a:r>
            <a:r>
              <a:rPr lang="en-US" dirty="0" smtClean="0"/>
              <a:t>. In spasticity receptors do not bind GABA effectively and consequently nerve impulses are not inhibited, leading to over contraction of the muscle.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Consequences of Spasticity?</a:t>
            </a:r>
            <a:endParaRPr lang="en-US" dirty="0"/>
          </a:p>
        </p:txBody>
      </p:sp>
      <p:sp>
        <p:nvSpPr>
          <p:cNvPr id="3" name="Content Placeholder 2"/>
          <p:cNvSpPr>
            <a:spLocks noGrp="1"/>
          </p:cNvSpPr>
          <p:nvPr>
            <p:ph idx="1"/>
          </p:nvPr>
        </p:nvSpPr>
        <p:spPr>
          <a:xfrm>
            <a:off x="457200" y="2590800"/>
            <a:ext cx="8229600" cy="2819400"/>
          </a:xfrm>
        </p:spPr>
        <p:txBody>
          <a:bodyPr>
            <a:normAutofit lnSpcReduction="10000"/>
          </a:bodyPr>
          <a:lstStyle/>
          <a:p>
            <a:r>
              <a:rPr lang="en-US" dirty="0" smtClean="0"/>
              <a:t>Contractures result when muscles are shortened for an extended period of time </a:t>
            </a:r>
            <a:r>
              <a:rPr lang="en-US" sz="1800" dirty="0" smtClean="0"/>
              <a:t>(8).</a:t>
            </a:r>
          </a:p>
          <a:p>
            <a:r>
              <a:rPr lang="en-US" dirty="0" smtClean="0"/>
              <a:t>Spasticity exacerbates functional limitations associated with stroke </a:t>
            </a:r>
            <a:r>
              <a:rPr lang="en-US" sz="1800" dirty="0" smtClean="0"/>
              <a:t>(2).</a:t>
            </a:r>
          </a:p>
          <a:p>
            <a:r>
              <a:rPr lang="en-US" dirty="0" smtClean="0"/>
              <a:t>In general, spasticity causes a decrease in a person’s functional independence.</a:t>
            </a:r>
          </a:p>
          <a:p>
            <a:endParaRPr lang="en-US" sz="1800" dirty="0" smtClean="0"/>
          </a:p>
          <a:p>
            <a:endParaRPr lang="en-US" sz="1800" dirty="0" smtClean="0"/>
          </a:p>
          <a:p>
            <a:pPr marL="137160" indent="0">
              <a:buNone/>
            </a:pPr>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ustom 1">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CEB966"/>
      </a:hlink>
      <a:folHlink>
        <a:srgbClr val="932968"/>
      </a:folHlink>
    </a:clrScheme>
    <a:fontScheme name="Apex">
      <a:majorFont>
        <a:latin typeface="Lucida Sans"/>
        <a:ea typeface=""/>
        <a:cs typeface=""/>
        <a:font script="Grek" typeface="Arial"/>
        <a:font script="Cyrl" typeface="Arial"/>
        <a:font script="Jpan" typeface="ヒラギノ丸ゴ Pro W4"/>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ＭＳ 明朝"/>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Apex.thmx</Template>
  <TotalTime>2591</TotalTime>
  <Words>1109</Words>
  <Application>Microsoft Office PowerPoint</Application>
  <PresentationFormat>On-screen Show (4:3)</PresentationFormat>
  <Paragraphs>111</Paragraphs>
  <Slides>17</Slides>
  <Notes>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Apex</vt:lpstr>
      <vt:lpstr>Ten Minutes About: Post Stroke Spasticity</vt:lpstr>
      <vt:lpstr>Case Study</vt:lpstr>
      <vt:lpstr>What You’ll Get From This Tutorial</vt:lpstr>
      <vt:lpstr>What is Spasticity?</vt:lpstr>
      <vt:lpstr>Check Your Knowledge</vt:lpstr>
      <vt:lpstr>What Causes Spasticity?</vt:lpstr>
      <vt:lpstr>Explanation of the Motor Neuron Pathway</vt:lpstr>
      <vt:lpstr>Gamma-Aminobutyric Acid (GABA)</vt:lpstr>
      <vt:lpstr>What are Consequences of Spasticity?</vt:lpstr>
      <vt:lpstr>Check Your Knowledge</vt:lpstr>
      <vt:lpstr>What to Keep In Mind When Treating a Patient for Spasticity</vt:lpstr>
      <vt:lpstr>Commonly Used Oral Medications</vt:lpstr>
      <vt:lpstr>Check Your Knowledge</vt:lpstr>
      <vt:lpstr>Goals and Tools used in Therapy Treatment</vt:lpstr>
      <vt:lpstr>Check Your Knowledge</vt:lpstr>
      <vt:lpstr>Summary</vt:lpstr>
      <vt:lpstr>Literature Cited</vt:lpstr>
    </vt:vector>
  </TitlesOfParts>
  <Company>Alverno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Ten Minutes About:</dc:title>
  <dc:creator>AdminEx</dc:creator>
  <cp:lastModifiedBy>Pat Bowne</cp:lastModifiedBy>
  <cp:revision>34</cp:revision>
  <dcterms:created xsi:type="dcterms:W3CDTF">2012-04-26T21:41:58Z</dcterms:created>
  <dcterms:modified xsi:type="dcterms:W3CDTF">2015-05-19T15:17:30Z</dcterms:modified>
</cp:coreProperties>
</file>